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Roboto Mon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650FB4-3F6E-496C-B21D-E17BA5849A07}">
  <a:tblStyle styleId="{9C650FB4-3F6E-496C-B21D-E17BA5849A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Mono-regular.fntdata"/><Relationship Id="rId25" Type="http://schemas.openxmlformats.org/officeDocument/2006/relationships/slide" Target="slides/slide19.xml"/><Relationship Id="rId28" Type="http://schemas.openxmlformats.org/officeDocument/2006/relationships/font" Target="fonts/RobotoMono-italic.fntdata"/><Relationship Id="rId27" Type="http://schemas.openxmlformats.org/officeDocument/2006/relationships/font" Target="fonts/RobotoMon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on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1d729b07d_7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71d729b07d_7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71d729b07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71d729b07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71d729b07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71d729b07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71d729b07d_9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71d729b07d_9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71d729b07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71d729b07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71d729b07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71d729b07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71d729b07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71d729b07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71d729b07d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71d729b07d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71d729b07d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71d729b07d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71d729b07d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71d729b07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1d729b07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71d729b0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71d729b07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71d729b07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71d729b07d_8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71d729b07d_8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71d729b07d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71d729b07d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71d729b07d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71d729b07d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71d729b07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71d729b07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71d729b07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71d729b07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71d729b07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71d729b07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509250"/>
            <a:ext cx="8670900" cy="206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Comandos Básicos de Linux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545200" y="3063675"/>
            <a:ext cx="6601800" cy="1189200"/>
          </a:xfrm>
          <a:prstGeom prst="rect">
            <a:avLst/>
          </a:prstGeom>
          <a:solidFill>
            <a:srgbClr val="6FA8DC">
              <a:alpha val="58859"/>
            </a:srgbClr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</a:rPr>
              <a:t>Elaborado por: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</a:rPr>
              <a:t>Ivonne | Jair | Ludwig | Rocio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56725" y="1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Comando </a:t>
            </a:r>
            <a:r>
              <a:rPr b="1" lang="es-419">
                <a:solidFill>
                  <a:srgbClr val="FF0000"/>
                </a:solidFill>
              </a:rPr>
              <a:t>“</a:t>
            </a:r>
            <a:r>
              <a:rPr b="1" lang="es-419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ls”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3275425" y="84900"/>
            <a:ext cx="38151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300">
                <a:solidFill>
                  <a:schemeClr val="dk1"/>
                </a:solidFill>
              </a:rPr>
              <a:t>El comando </a:t>
            </a:r>
            <a:r>
              <a:rPr b="1" lang="es-419" sz="13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ls</a:t>
            </a:r>
            <a:r>
              <a:rPr lang="es-419" sz="1300">
                <a:solidFill>
                  <a:schemeClr val="dk1"/>
                </a:solidFill>
              </a:rPr>
              <a:t> en sistemas tipo Unix, incluyendo Linux y MacOs se utiliza para </a:t>
            </a:r>
            <a:r>
              <a:rPr lang="es-419" sz="1300">
                <a:solidFill>
                  <a:schemeClr val="dk1"/>
                </a:solidFill>
              </a:rPr>
              <a:t>listar</a:t>
            </a:r>
            <a:r>
              <a:rPr lang="es-419" sz="1300">
                <a:solidFill>
                  <a:schemeClr val="dk1"/>
                </a:solidFill>
              </a:rPr>
              <a:t> el contenido de un directorio, muestra los archivos y carpetas del directorio actual.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559325" y="1177500"/>
            <a:ext cx="4260300" cy="39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chemeClr val="dk1"/>
                </a:solidFill>
              </a:rPr>
              <a:t>Opciones comunes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800"/>
              </a:spcBef>
              <a:spcAft>
                <a:spcPts val="0"/>
              </a:spcAft>
              <a:buClr>
                <a:srgbClr val="001D35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-l</a:t>
            </a:r>
            <a:r>
              <a:rPr b="1" lang="es-419" sz="1200">
                <a:solidFill>
                  <a:srgbClr val="FF0000"/>
                </a:solidFill>
              </a:rPr>
              <a:t>:</a:t>
            </a:r>
            <a:r>
              <a:rPr lang="es-419" sz="1200">
                <a:solidFill>
                  <a:srgbClr val="FF0000"/>
                </a:solidFill>
              </a:rPr>
              <a:t> </a:t>
            </a:r>
            <a:r>
              <a:rPr lang="es-419" sz="1200">
                <a:solidFill>
                  <a:srgbClr val="001D35"/>
                </a:solidFill>
              </a:rPr>
              <a:t>Muestra información detallada de los archivos (permisos, tamaño, fecha de modificación, etc.). </a:t>
            </a:r>
            <a:endParaRPr sz="1200">
              <a:solidFill>
                <a:srgbClr val="001D35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-a</a:t>
            </a:r>
            <a:r>
              <a:rPr b="1" lang="es-419" sz="1200">
                <a:solidFill>
                  <a:srgbClr val="FF0000"/>
                </a:solidFill>
              </a:rPr>
              <a:t>:</a:t>
            </a:r>
            <a:r>
              <a:rPr lang="es-419" sz="1200">
                <a:solidFill>
                  <a:srgbClr val="001D35"/>
                </a:solidFill>
              </a:rPr>
              <a:t> Muestra todos los archivos, incluyendo los ocultos (aquellos que comienzan con un punto). </a:t>
            </a:r>
            <a:endParaRPr sz="1200">
              <a:solidFill>
                <a:srgbClr val="001D35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-h</a:t>
            </a:r>
            <a:r>
              <a:rPr b="1" lang="es-419" sz="1200">
                <a:solidFill>
                  <a:srgbClr val="FF0000"/>
                </a:solidFill>
              </a:rPr>
              <a:t>:</a:t>
            </a:r>
            <a:r>
              <a:rPr lang="es-419" sz="1200">
                <a:solidFill>
                  <a:srgbClr val="001D35"/>
                </a:solidFill>
              </a:rPr>
              <a:t> Muestra el tamaño de los archivos en un formato legible para humanos (KB, MB, GB). </a:t>
            </a:r>
            <a:endParaRPr sz="1200">
              <a:solidFill>
                <a:srgbClr val="001D35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-t:</a:t>
            </a:r>
            <a:r>
              <a:rPr lang="es-419" sz="1200">
                <a:solidFill>
                  <a:srgbClr val="FF0000"/>
                </a:solidFill>
              </a:rPr>
              <a:t> </a:t>
            </a:r>
            <a:r>
              <a:rPr lang="es-419" sz="1200">
                <a:solidFill>
                  <a:srgbClr val="001D35"/>
                </a:solidFill>
              </a:rPr>
              <a:t>Ordena los archivos por fecha de modificación, con los más recientes primero. </a:t>
            </a:r>
            <a:endParaRPr sz="1200">
              <a:solidFill>
                <a:srgbClr val="001D35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-r:</a:t>
            </a:r>
            <a:r>
              <a:rPr lang="es-419" sz="1200">
                <a:solidFill>
                  <a:srgbClr val="001D35"/>
                </a:solidFill>
              </a:rPr>
              <a:t> Invierte el orden de la lista. </a:t>
            </a:r>
            <a:endParaRPr sz="1200">
              <a:solidFill>
                <a:srgbClr val="001D35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-R:</a:t>
            </a:r>
            <a:r>
              <a:rPr lang="es-419" sz="1200">
                <a:solidFill>
                  <a:srgbClr val="001D35"/>
                </a:solidFill>
              </a:rPr>
              <a:t> Lista de forma recursiva, mostrando el contenido de todos los subdirectorios. </a:t>
            </a:r>
            <a:endParaRPr sz="1200">
              <a:solidFill>
                <a:srgbClr val="001D35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5608075" y="1680825"/>
            <a:ext cx="3372600" cy="26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chemeClr val="dk1"/>
                </a:solidFill>
              </a:rPr>
              <a:t>Ejemplos: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ls-ls:/home/usuario/documento</a:t>
            </a:r>
            <a:r>
              <a:rPr lang="es-419" sz="1200">
                <a:solidFill>
                  <a:srgbClr val="001D35"/>
                </a:solidFill>
                <a:latin typeface="Roboto Mono"/>
                <a:ea typeface="Roboto Mono"/>
                <a:cs typeface="Roboto Mono"/>
                <a:sym typeface="Roboto Mono"/>
              </a:rPr>
              <a:t>s</a:t>
            </a:r>
            <a:r>
              <a:rPr lang="es-419" sz="1200">
                <a:solidFill>
                  <a:srgbClr val="001D35"/>
                </a:solidFill>
                <a:highlight>
                  <a:srgbClr val="FFFFFF"/>
                </a:highlight>
              </a:rPr>
              <a:t>: Lista detallada de archivos en el directorio "documentos". </a:t>
            </a:r>
            <a:endParaRPr sz="1200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800"/>
              </a:spcBef>
              <a:spcAft>
                <a:spcPts val="0"/>
              </a:spcAft>
              <a:buClr>
                <a:srgbClr val="001D35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ls -la</a:t>
            </a:r>
            <a:r>
              <a:rPr b="1" lang="es-419" sz="1200">
                <a:solidFill>
                  <a:srgbClr val="FF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1" lang="es-419" sz="1200">
                <a:solidFill>
                  <a:srgbClr val="FF0000"/>
                </a:solidFill>
                <a:highlight>
                  <a:srgbClr val="FFFFFF"/>
                </a:highlight>
              </a:rPr>
              <a:t> </a:t>
            </a:r>
            <a:r>
              <a:rPr lang="es-419" sz="1200">
                <a:solidFill>
                  <a:srgbClr val="001D35"/>
                </a:solidFill>
                <a:highlight>
                  <a:srgbClr val="FFFFFF"/>
                </a:highlight>
              </a:rPr>
              <a:t>Lista detallada de todos los archivos, incluyendo los ocultos, en el directorio actual. </a:t>
            </a:r>
            <a:endParaRPr sz="1200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ls -lht:</a:t>
            </a:r>
            <a:r>
              <a:rPr lang="es-419" sz="1200">
                <a:solidFill>
                  <a:srgbClr val="001D35"/>
                </a:solidFill>
                <a:highlight>
                  <a:srgbClr val="FFFFFF"/>
                </a:highlight>
              </a:rPr>
              <a:t> Lista detallada en formato legible y ordenada por fecha.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23" name="Google Shape;123;p22"/>
          <p:cNvSpPr/>
          <p:nvPr/>
        </p:nvSpPr>
        <p:spPr>
          <a:xfrm>
            <a:off x="5017225" y="2931450"/>
            <a:ext cx="701400" cy="45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461350" y="435675"/>
            <a:ext cx="2285100" cy="8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Comando “CD”</a:t>
            </a:r>
            <a:endParaRPr b="1"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14985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350">
                <a:solidFill>
                  <a:srgbClr val="EEF0FF"/>
                </a:solidFill>
                <a:highlight>
                  <a:srgbClr val="1F1F1F"/>
                </a:highlight>
              </a:rPr>
              <a:t> </a:t>
            </a:r>
            <a:endParaRPr/>
          </a:p>
        </p:txBody>
      </p:sp>
      <p:sp>
        <p:nvSpPr>
          <p:cNvPr id="130" name="Google Shape;130;p23"/>
          <p:cNvSpPr/>
          <p:nvPr/>
        </p:nvSpPr>
        <p:spPr>
          <a:xfrm>
            <a:off x="3083000" y="329400"/>
            <a:ext cx="3366600" cy="116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350">
                <a:solidFill>
                  <a:schemeClr val="dk1"/>
                </a:solidFill>
              </a:rPr>
              <a:t>Significado :</a:t>
            </a:r>
            <a:r>
              <a:rPr b="1" lang="es-419" sz="1350">
                <a:solidFill>
                  <a:schemeClr val="dk1"/>
                </a:solidFill>
              </a:rPr>
              <a:t>"change directory"</a:t>
            </a:r>
            <a:r>
              <a:rPr lang="es-419" sz="1350">
                <a:solidFill>
                  <a:schemeClr val="dk1"/>
                </a:solidFill>
              </a:rPr>
              <a:t> (cambiar directorio), se utiliza para cambiar el directorio de trabajo actual en la terminal.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1" name="Google Shape;131;p23"/>
          <p:cNvSpPr/>
          <p:nvPr/>
        </p:nvSpPr>
        <p:spPr>
          <a:xfrm>
            <a:off x="311700" y="2175850"/>
            <a:ext cx="3366600" cy="116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cd [directorio]</a:t>
            </a:r>
            <a:r>
              <a:rPr b="1" lang="es-419" sz="1200">
                <a:solidFill>
                  <a:srgbClr val="FF0000"/>
                </a:solidFill>
              </a:rPr>
              <a:t> :</a:t>
            </a:r>
            <a:r>
              <a:rPr lang="es-419" sz="1200">
                <a:solidFill>
                  <a:schemeClr val="dk1"/>
                </a:solidFill>
              </a:rPr>
              <a:t> Cambia al directorio especificado. Puedes usar rutas absolutas (comenzando desde la raíz 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s-419" sz="1200">
                <a:solidFill>
                  <a:schemeClr val="dk1"/>
                </a:solidFill>
              </a:rPr>
              <a:t>) o rutas relativas (relativas al directorio actual).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2" name="Google Shape;132;p23"/>
          <p:cNvSpPr/>
          <p:nvPr/>
        </p:nvSpPr>
        <p:spPr>
          <a:xfrm>
            <a:off x="4616300" y="1857900"/>
            <a:ext cx="4423800" cy="286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37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cd /home/usuario/documentos</a:t>
            </a:r>
            <a:r>
              <a:rPr b="1" lang="es-419" sz="1200">
                <a:solidFill>
                  <a:srgbClr val="FF0000"/>
                </a:solidFill>
              </a:rPr>
              <a:t>:</a:t>
            </a:r>
            <a:r>
              <a:rPr lang="es-419" sz="1200">
                <a:solidFill>
                  <a:schemeClr val="dk1"/>
                </a:solidFill>
              </a:rPr>
              <a:t> Cambia al directorio "documentos". (Ruta absoluta)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cd documentos</a:t>
            </a:r>
            <a:r>
              <a:rPr b="1" lang="es-419" sz="1200">
                <a:solidFill>
                  <a:srgbClr val="FF0000"/>
                </a:solidFill>
              </a:rPr>
              <a:t>:</a:t>
            </a:r>
            <a:r>
              <a:rPr lang="es-419" sz="1200">
                <a:solidFill>
                  <a:schemeClr val="dk1"/>
                </a:solidFill>
              </a:rPr>
              <a:t> Si estás en el directorio 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/home/usuario</a:t>
            </a:r>
            <a:r>
              <a:rPr lang="es-419" sz="1200">
                <a:solidFill>
                  <a:schemeClr val="dk1"/>
                </a:solidFill>
              </a:rPr>
              <a:t>, esto cambiará al directorio "documentos". (Ruta relativa)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cd ..</a:t>
            </a:r>
            <a:r>
              <a:rPr lang="es-419" sz="1200">
                <a:solidFill>
                  <a:schemeClr val="dk1"/>
                </a:solidFill>
              </a:rPr>
              <a:t>: Retrocede un nivel en el árbol de directorios. (Directorio padre)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cd</a:t>
            </a:r>
            <a:r>
              <a:rPr b="1" lang="es-419" sz="1200">
                <a:solidFill>
                  <a:srgbClr val="FF0000"/>
                </a:solidFill>
              </a:rPr>
              <a:t>:</a:t>
            </a:r>
            <a:r>
              <a:rPr lang="es-419" sz="1200">
                <a:solidFill>
                  <a:schemeClr val="dk1"/>
                </a:solidFill>
              </a:rPr>
              <a:t> Regresa al directorio de inicio del usuario actual.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cd -</a:t>
            </a:r>
            <a:r>
              <a:rPr lang="es-419" sz="1200">
                <a:solidFill>
                  <a:schemeClr val="dk1"/>
                </a:solidFill>
              </a:rPr>
              <a:t>: Regresa al directorio anterior al que estabas.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3" name="Google Shape;133;p23"/>
          <p:cNvSpPr/>
          <p:nvPr/>
        </p:nvSpPr>
        <p:spPr>
          <a:xfrm>
            <a:off x="3803075" y="2736975"/>
            <a:ext cx="701400" cy="45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s-419"/>
              <a:t>Comando “Touch”</a:t>
            </a:r>
            <a:endParaRPr/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chemeClr val="dk1"/>
                </a:solidFill>
              </a:rPr>
              <a:t>Tiene 2 objetivos principales:</a:t>
            </a:r>
            <a:endParaRPr b="1">
              <a:solidFill>
                <a:schemeClr val="dk1"/>
              </a:solidFill>
            </a:endParaRPr>
          </a:p>
          <a:p>
            <a:pPr indent="-314325" lvl="0" marL="45720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50"/>
              <a:buChar char="●"/>
            </a:pPr>
            <a:r>
              <a:rPr lang="es-419" sz="1350">
                <a:solidFill>
                  <a:schemeClr val="dk1"/>
                </a:solidFill>
              </a:rPr>
              <a:t>Crear archivos vacíos.</a:t>
            </a:r>
            <a:endParaRPr sz="1350">
              <a:solidFill>
                <a:schemeClr val="dk1"/>
              </a:solidFill>
            </a:endParaRPr>
          </a:p>
          <a:p>
            <a:pPr indent="-31432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Char char="●"/>
            </a:pPr>
            <a:r>
              <a:rPr lang="es-419" sz="1350">
                <a:solidFill>
                  <a:schemeClr val="dk1"/>
                </a:solidFill>
              </a:rPr>
              <a:t>Actualizar las marcas de tiempo (timestamps) de archivos existentes.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350">
                <a:solidFill>
                  <a:schemeClr val="dk1"/>
                </a:solidFill>
              </a:rPr>
              <a:t>Forma </a:t>
            </a:r>
            <a:r>
              <a:rPr b="1" lang="es-419" sz="1350">
                <a:solidFill>
                  <a:schemeClr val="dk1"/>
                </a:solidFill>
              </a:rPr>
              <a:t>básica</a:t>
            </a:r>
            <a:r>
              <a:rPr b="1" lang="es-419" sz="1350">
                <a:solidFill>
                  <a:schemeClr val="dk1"/>
                </a:solidFill>
              </a:rPr>
              <a:t> de usar </a:t>
            </a:r>
            <a:r>
              <a:rPr b="1" lang="es-419" sz="13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touch</a:t>
            </a:r>
            <a:r>
              <a:rPr b="1" lang="es-419" sz="1350">
                <a:solidFill>
                  <a:schemeClr val="dk1"/>
                </a:solidFill>
              </a:rPr>
              <a:t> es crear un archivo vacío.</a:t>
            </a:r>
            <a:r>
              <a:rPr lang="es-419" sz="1350">
                <a:solidFill>
                  <a:schemeClr val="dk1"/>
                </a:solidFill>
              </a:rPr>
              <a:t> 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s-419" sz="1350">
                <a:solidFill>
                  <a:schemeClr val="dk1"/>
                </a:solidFill>
              </a:rPr>
              <a:t>Ejemplo, </a:t>
            </a:r>
            <a:r>
              <a:rPr b="1" lang="es-419" sz="1350">
                <a:solidFill>
                  <a:srgbClr val="980000"/>
                </a:solidFill>
                <a:latin typeface="Roboto Mono"/>
                <a:ea typeface="Roboto Mono"/>
                <a:cs typeface="Roboto Mono"/>
                <a:sym typeface="Roboto Mono"/>
              </a:rPr>
              <a:t>touch archivo_nuevo.txt</a:t>
            </a:r>
            <a:r>
              <a:rPr b="1" lang="es-419" sz="1350">
                <a:solidFill>
                  <a:srgbClr val="980000"/>
                </a:solidFill>
              </a:rPr>
              <a:t> </a:t>
            </a:r>
            <a:r>
              <a:rPr lang="es-419" sz="1350">
                <a:solidFill>
                  <a:schemeClr val="dk1"/>
                </a:solidFill>
              </a:rPr>
              <a:t>creará un archivo llamado "archivo_nuevo.txt" en el directorio actual, si no existe. 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4444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s-419" sz="1350">
                <a:solidFill>
                  <a:schemeClr val="dk1"/>
                </a:solidFill>
              </a:rPr>
              <a:t>Actualización de marcas de tiempo:</a:t>
            </a:r>
            <a:endParaRPr b="1" sz="13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419" sz="1350">
                <a:solidFill>
                  <a:schemeClr val="dk1"/>
                </a:solidFill>
              </a:rPr>
              <a:t>Modifica las marcas de tiempo de un archivo sin alterar 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33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419" sz="1350">
                <a:solidFill>
                  <a:schemeClr val="dk1"/>
                </a:solidFill>
              </a:rPr>
              <a:t>su contenido.  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</a:endParaRPr>
          </a:p>
        </p:txBody>
      </p:sp>
      <p:sp>
        <p:nvSpPr>
          <p:cNvPr id="140" name="Google Shape;140;p24"/>
          <p:cNvSpPr/>
          <p:nvPr/>
        </p:nvSpPr>
        <p:spPr>
          <a:xfrm>
            <a:off x="4897225" y="56100"/>
            <a:ext cx="3279000" cy="10965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rgbClr val="EEF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37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375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</a:rPr>
              <a:t>Linux distingue entre mayúsculas y minúsculas. Asegúrate de usar la escritura correcta del nombre del directorio. 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4"/>
          <p:cNvSpPr/>
          <p:nvPr/>
        </p:nvSpPr>
        <p:spPr>
          <a:xfrm>
            <a:off x="3952700" y="56100"/>
            <a:ext cx="851040" cy="254178"/>
          </a:xfrm>
          <a:prstGeom prst="flowChartTerminator">
            <a:avLst/>
          </a:prstGeom>
          <a:solidFill>
            <a:srgbClr val="F4CCC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NOTA</a:t>
            </a:r>
            <a:endParaRPr/>
          </a:p>
        </p:txBody>
      </p:sp>
      <p:sp>
        <p:nvSpPr>
          <p:cNvPr id="142" name="Google Shape;142;p24"/>
          <p:cNvSpPr/>
          <p:nvPr/>
        </p:nvSpPr>
        <p:spPr>
          <a:xfrm>
            <a:off x="5065575" y="2846050"/>
            <a:ext cx="3441600" cy="22257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rgbClr val="EEF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37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375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chemeClr val="dk1"/>
                </a:solidFill>
              </a:rPr>
              <a:t>Tiempo de acceso (atime):</a:t>
            </a:r>
            <a:r>
              <a:rPr lang="es-419" sz="1200">
                <a:solidFill>
                  <a:schemeClr val="dk1"/>
                </a:solidFill>
              </a:rPr>
              <a:t> La última vez que se accedió al archivo.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chemeClr val="dk1"/>
                </a:solidFill>
              </a:rPr>
              <a:t>Tiempo de modificación (mtime):</a:t>
            </a:r>
            <a:r>
              <a:rPr lang="es-419" sz="1200">
                <a:solidFill>
                  <a:schemeClr val="dk1"/>
                </a:solidFill>
              </a:rPr>
              <a:t> La última vez que se modificó el contenido del archivo.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chemeClr val="dk1"/>
                </a:solidFill>
              </a:rPr>
              <a:t>Tiempo de cambio (ctime):</a:t>
            </a:r>
            <a:r>
              <a:rPr lang="es-419" sz="1200">
                <a:solidFill>
                  <a:schemeClr val="dk1"/>
                </a:solidFill>
              </a:rPr>
              <a:t> La última vez que se modificó el archivo o sus metadatos (como permisos).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375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134025" y="806325"/>
            <a:ext cx="2603100" cy="8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44444"/>
              </a:lnSpc>
              <a:spcBef>
                <a:spcPts val="15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661"/>
              <a:t>OPCIONES COMÙNES DE TOUCH:</a:t>
            </a:r>
            <a:endParaRPr b="1" sz="3111"/>
          </a:p>
        </p:txBody>
      </p:sp>
      <p:sp>
        <p:nvSpPr>
          <p:cNvPr id="148" name="Google Shape;148;p25"/>
          <p:cNvSpPr/>
          <p:nvPr/>
        </p:nvSpPr>
        <p:spPr>
          <a:xfrm>
            <a:off x="3092325" y="93525"/>
            <a:ext cx="5526900" cy="199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37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lnSpc>
                <a:spcPct val="1375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-a</a:t>
            </a:r>
            <a:r>
              <a:rPr lang="es-419" sz="1200">
                <a:solidFill>
                  <a:schemeClr val="dk1"/>
                </a:solidFill>
              </a:rPr>
              <a:t>: Modifica solo el tiempo de acceso.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-m</a:t>
            </a:r>
            <a:r>
              <a:rPr lang="es-419" sz="1200">
                <a:solidFill>
                  <a:schemeClr val="dk1"/>
                </a:solidFill>
              </a:rPr>
              <a:t>: Modifica solo el tiempo de modificación.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-c</a:t>
            </a:r>
            <a:r>
              <a:rPr lang="es-419" sz="1200">
                <a:solidFill>
                  <a:schemeClr val="dk1"/>
                </a:solidFill>
              </a:rPr>
              <a:t>: No crea el archivo si no existe.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-r &lt;archivo_referencia&gt;</a:t>
            </a:r>
            <a:r>
              <a:rPr lang="es-419" sz="1200">
                <a:solidFill>
                  <a:schemeClr val="dk1"/>
                </a:solidFill>
              </a:rPr>
              <a:t>: Usa las marcas de tiempo de </a:t>
            </a:r>
            <a:r>
              <a:rPr lang="es-419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&lt;archivo_referencia&gt;</a:t>
            </a:r>
            <a:r>
              <a:rPr lang="es-419" sz="1200">
                <a:solidFill>
                  <a:schemeClr val="dk1"/>
                </a:solidFill>
              </a:rPr>
              <a:t> en lugar de la hora actual.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-t &lt;timestamp&gt;</a:t>
            </a:r>
            <a:r>
              <a:rPr lang="es-419" sz="1200">
                <a:solidFill>
                  <a:schemeClr val="dk1"/>
                </a:solidFill>
              </a:rPr>
              <a:t>: Permite especificar una marca de tiempo específica.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5"/>
          <p:cNvSpPr/>
          <p:nvPr/>
        </p:nvSpPr>
        <p:spPr>
          <a:xfrm>
            <a:off x="1773700" y="2344200"/>
            <a:ext cx="6537000" cy="2590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4444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s-419" sz="1350">
                <a:solidFill>
                  <a:schemeClr val="dk1"/>
                </a:solidFill>
              </a:rPr>
              <a:t>Ejemplos:</a:t>
            </a:r>
            <a:endParaRPr b="1" sz="135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touch -a archivo.txt</a:t>
            </a:r>
            <a:r>
              <a:rPr b="1" lang="es-419" sz="1200">
                <a:solidFill>
                  <a:srgbClr val="FF0000"/>
                </a:solidFill>
              </a:rPr>
              <a:t>:</a:t>
            </a:r>
            <a:r>
              <a:rPr lang="es-419" sz="1200">
                <a:solidFill>
                  <a:schemeClr val="dk1"/>
                </a:solidFill>
              </a:rPr>
              <a:t> Actualiza solo el tiempo de acceso de "archivo.txt".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touch -m archivo.txt</a:t>
            </a:r>
            <a:r>
              <a:rPr b="1" lang="es-419" sz="1200">
                <a:solidFill>
                  <a:srgbClr val="FF0000"/>
                </a:solidFill>
              </a:rPr>
              <a:t>:</a:t>
            </a:r>
            <a:r>
              <a:rPr lang="es-419" sz="1200">
                <a:solidFill>
                  <a:schemeClr val="dk1"/>
                </a:solidFill>
              </a:rPr>
              <a:t> Actualiza solo el tiempo de modificación de "archivo.txt".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touch -r archivo_viejo.txt archivo_nuevo.txt</a:t>
            </a:r>
            <a:r>
              <a:rPr b="1" lang="es-419" sz="1200">
                <a:solidFill>
                  <a:srgbClr val="FF0000"/>
                </a:solidFill>
              </a:rPr>
              <a:t>:</a:t>
            </a:r>
            <a:r>
              <a:rPr lang="es-419" sz="1200">
                <a:solidFill>
                  <a:schemeClr val="dk1"/>
                </a:solidFill>
              </a:rPr>
              <a:t> Actualiza las marcas de tiempo de "archivo_nuevo.txt" para que coincidan con las de "archivo_viejo.txt".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s-419" sz="120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touch -t 202312311830 archivo.txt</a:t>
            </a:r>
            <a:r>
              <a:rPr b="1" lang="es-419" sz="1200">
                <a:solidFill>
                  <a:srgbClr val="FF0000"/>
                </a:solidFill>
              </a:rPr>
              <a:t>:</a:t>
            </a:r>
            <a:r>
              <a:rPr lang="es-419" sz="1200">
                <a:solidFill>
                  <a:schemeClr val="dk1"/>
                </a:solidFill>
              </a:rPr>
              <a:t> Establece la marca de tiempo de "archivo.txt" a las 18:30 del 31 de diciembre de 2023. 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445025"/>
            <a:ext cx="330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Comando </a:t>
            </a:r>
            <a:r>
              <a:rPr b="1" lang="es-419">
                <a:latin typeface="Courier New"/>
                <a:ea typeface="Courier New"/>
                <a:cs typeface="Courier New"/>
                <a:sym typeface="Courier New"/>
              </a:rPr>
              <a:t>mkdir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5" name="Google Shape;155;p26"/>
          <p:cNvSpPr/>
          <p:nvPr/>
        </p:nvSpPr>
        <p:spPr>
          <a:xfrm>
            <a:off x="2823450" y="1406575"/>
            <a:ext cx="3497100" cy="105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91425" wrap="square" tIns="1260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350">
                <a:solidFill>
                  <a:schemeClr val="dk1"/>
                </a:solidFill>
              </a:rPr>
              <a:t>Significado: </a:t>
            </a:r>
            <a:r>
              <a:rPr b="1" lang="es-419" sz="1350">
                <a:solidFill>
                  <a:schemeClr val="dk1"/>
                </a:solidFill>
              </a:rPr>
              <a:t>"</a:t>
            </a:r>
            <a:r>
              <a:rPr b="1" lang="es-419" sz="1350">
                <a:solidFill>
                  <a:schemeClr val="dk1"/>
                </a:solidFill>
              </a:rPr>
              <a:t>Make Directory</a:t>
            </a:r>
            <a:r>
              <a:rPr b="1" lang="es-419" sz="1350">
                <a:solidFill>
                  <a:schemeClr val="dk1"/>
                </a:solidFill>
              </a:rPr>
              <a:t>"</a:t>
            </a:r>
            <a:r>
              <a:rPr lang="es-419" sz="1350">
                <a:solidFill>
                  <a:schemeClr val="dk1"/>
                </a:solidFill>
              </a:rPr>
              <a:t> (crear directorio), se utiliza para </a:t>
            </a:r>
            <a:r>
              <a:rPr lang="es-419" sz="1350">
                <a:solidFill>
                  <a:schemeClr val="dk1"/>
                </a:solidFill>
              </a:rPr>
              <a:t>crear nuevos directorios o carpeta</a:t>
            </a:r>
            <a:r>
              <a:rPr lang="es-419" sz="1350">
                <a:solidFill>
                  <a:schemeClr val="dk1"/>
                </a:solidFill>
              </a:rPr>
              <a:t> en la terminal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6" name="Google Shape;156;p26"/>
          <p:cNvSpPr/>
          <p:nvPr/>
        </p:nvSpPr>
        <p:spPr>
          <a:xfrm>
            <a:off x="2079900" y="2852925"/>
            <a:ext cx="4984200" cy="162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</a:rPr>
              <a:t>(Posiciónate con cd a la ubicación deseada antes de crear la carpeta)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45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$ mkdir [opción] nombre_del_directorio</a:t>
            </a:r>
            <a:r>
              <a:rPr b="1" lang="es-419" sz="1600">
                <a:solidFill>
                  <a:srgbClr val="CC0000"/>
                </a:solidFill>
              </a:rPr>
              <a:t> :</a:t>
            </a:r>
            <a:r>
              <a:rPr lang="es-419" sz="1600">
                <a:solidFill>
                  <a:srgbClr val="CC0000"/>
                </a:solidFill>
              </a:rPr>
              <a:t> </a:t>
            </a:r>
            <a:endParaRPr sz="1600">
              <a:solidFill>
                <a:srgbClr val="CC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200">
                <a:solidFill>
                  <a:schemeClr val="dk1"/>
                </a:solidFill>
              </a:rPr>
              <a:t>Usa este comando para crear un nuevo directorio.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Algunas opciones para </a:t>
            </a:r>
            <a:r>
              <a:rPr b="1" lang="es-419">
                <a:latin typeface="Courier New"/>
                <a:ea typeface="Courier New"/>
                <a:cs typeface="Courier New"/>
                <a:sym typeface="Courier New"/>
              </a:rPr>
              <a:t>mkdir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162" name="Google Shape;162;p27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{9C650FB4-3F6E-496C-B21D-E17BA5849A07}</a:tableStyleId>
              </a:tblPr>
              <a:tblGrid>
                <a:gridCol w="1519925"/>
                <a:gridCol w="62016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Opción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Función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850">
                          <a:solidFill>
                            <a:srgbClr val="CC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mkdir -m</a:t>
                      </a:r>
                      <a:endParaRPr sz="2200">
                        <a:solidFill>
                          <a:srgbClr val="CC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Permite asignar derechos al nuevo directorio.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850">
                          <a:solidFill>
                            <a:srgbClr val="CC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mkdir -p</a:t>
                      </a:r>
                      <a:endParaRPr sz="2200">
                        <a:solidFill>
                          <a:srgbClr val="CC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P</a:t>
                      </a:r>
                      <a:r>
                        <a:rPr lang="es-419"/>
                        <a:t>ermite crear el directorio o los directorios si todavía no existen. Si resulta que ya existe un directorio con el nombre y ubicación indicado en el comando, el sistema continúa sin mensaje de error.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-419" sz="1850">
                          <a:solidFill>
                            <a:srgbClr val="CC0000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mkdir -v</a:t>
                      </a:r>
                      <a:endParaRPr sz="2200">
                        <a:solidFill>
                          <a:srgbClr val="CC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M</a:t>
                      </a:r>
                      <a:r>
                        <a:rPr lang="es-419"/>
                        <a:t>uestra en la línea de comandos lo que mkdir está haciendo en ese momento.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311700" y="445025"/>
            <a:ext cx="8520600" cy="10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Ejemplos de </a:t>
            </a:r>
            <a:r>
              <a:rPr b="1" lang="es-419">
                <a:latin typeface="Courier New"/>
                <a:ea typeface="Courier New"/>
                <a:cs typeface="Courier New"/>
                <a:sym typeface="Courier New"/>
              </a:rPr>
              <a:t>mkdir</a:t>
            </a:r>
            <a:r>
              <a:rPr lang="es-419"/>
              <a:t> - Voy a crear una lista de clientes para una empresa.</a:t>
            </a:r>
            <a:endParaRPr/>
          </a:p>
        </p:txBody>
      </p:sp>
      <p:sp>
        <p:nvSpPr>
          <p:cNvPr id="168" name="Google Shape;168;p28"/>
          <p:cNvSpPr txBox="1"/>
          <p:nvPr>
            <p:ph idx="1" type="body"/>
          </p:nvPr>
        </p:nvSpPr>
        <p:spPr>
          <a:xfrm>
            <a:off x="311700" y="1554475"/>
            <a:ext cx="8520600" cy="3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</a:rPr>
              <a:t>Quiero crear la </a:t>
            </a:r>
            <a:r>
              <a:rPr lang="es-419">
                <a:solidFill>
                  <a:schemeClr val="dk1"/>
                </a:solidFill>
              </a:rPr>
              <a:t>carpeta</a:t>
            </a:r>
            <a:r>
              <a:rPr lang="es-419">
                <a:solidFill>
                  <a:schemeClr val="dk1"/>
                </a:solidFill>
              </a:rPr>
              <a:t> Contactos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45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$ mkdir Contactos</a:t>
            </a:r>
            <a:endParaRPr b="1" sz="2300"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1F1F1F"/>
                </a:solidFill>
              </a:rPr>
              <a:t>Quiero </a:t>
            </a:r>
            <a:r>
              <a:rPr lang="es-419">
                <a:solidFill>
                  <a:srgbClr val="1F1F1F"/>
                </a:solidFill>
              </a:rPr>
              <a:t>Crear 2 carpetas Contactos y Material en el mismo directorio en el que estamos trabajando</a:t>
            </a:r>
            <a:endParaRPr>
              <a:solidFill>
                <a:srgbClr val="1F1F1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35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$ mkdir Contactos Material</a:t>
            </a:r>
            <a:endParaRPr b="1" sz="2200"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0000"/>
                </a:solidFill>
              </a:rPr>
              <a:t>Quiero crear una jerarquía detallada de clientes y proveedores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115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$ mkdir -p C</a:t>
            </a:r>
            <a:r>
              <a:rPr b="1" lang="es-419" sz="115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ontactos</a:t>
            </a:r>
            <a:r>
              <a:rPr b="1" lang="es-419" sz="115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 / {</a:t>
            </a:r>
            <a:r>
              <a:rPr b="1" lang="es-419" sz="115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Clientes, Proveedores}</a:t>
            </a:r>
            <a:r>
              <a:rPr b="1" lang="es-419" sz="115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 / {Pedidos, Facturas}</a:t>
            </a:r>
            <a:endParaRPr b="1" sz="2000">
              <a:solidFill>
                <a:srgbClr val="CC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/>
              <a:t> </a:t>
            </a:r>
            <a:endParaRPr/>
          </a:p>
        </p:txBody>
      </p:sp>
      <p:sp>
        <p:nvSpPr>
          <p:cNvPr id="169" name="Google Shape;169;p28"/>
          <p:cNvSpPr/>
          <p:nvPr/>
        </p:nvSpPr>
        <p:spPr>
          <a:xfrm>
            <a:off x="6935275" y="3459475"/>
            <a:ext cx="1797300" cy="148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91425" wrap="square" tIns="180000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Clientes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-419" sz="1100">
                <a:solidFill>
                  <a:schemeClr val="dk1"/>
                </a:solidFill>
              </a:rPr>
              <a:t>Pedidos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-419" sz="1100">
                <a:solidFill>
                  <a:schemeClr val="dk1"/>
                </a:solidFill>
              </a:rPr>
              <a:t>Facturas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419" sz="1100">
                <a:solidFill>
                  <a:schemeClr val="dk1"/>
                </a:solidFill>
              </a:rPr>
              <a:t>Proveedores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-419" sz="1100">
                <a:solidFill>
                  <a:schemeClr val="dk1"/>
                </a:solidFill>
              </a:rPr>
              <a:t>Pedidos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-419" sz="1100">
                <a:solidFill>
                  <a:schemeClr val="dk1"/>
                </a:solidFill>
              </a:rPr>
              <a:t>Facturas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Comando rm</a:t>
            </a:r>
            <a:endParaRPr/>
          </a:p>
        </p:txBody>
      </p:sp>
      <p:sp>
        <p:nvSpPr>
          <p:cNvPr id="175" name="Google Shape;17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Comando rm</a:t>
            </a:r>
            <a:endParaRPr/>
          </a:p>
        </p:txBody>
      </p:sp>
      <p:sp>
        <p:nvSpPr>
          <p:cNvPr id="176" name="Google Shape;176;p29"/>
          <p:cNvSpPr/>
          <p:nvPr/>
        </p:nvSpPr>
        <p:spPr>
          <a:xfrm>
            <a:off x="1017525" y="1391325"/>
            <a:ext cx="3497100" cy="105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91425" wrap="square" tIns="1260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350">
                <a:solidFill>
                  <a:schemeClr val="dk1"/>
                </a:solidFill>
              </a:rPr>
              <a:t>Significado: </a:t>
            </a:r>
            <a:r>
              <a:rPr b="1" lang="es-419" sz="1350">
                <a:solidFill>
                  <a:schemeClr val="dk1"/>
                </a:solidFill>
              </a:rPr>
              <a:t>"remove"</a:t>
            </a:r>
            <a:r>
              <a:rPr lang="es-419" sz="1350">
                <a:solidFill>
                  <a:schemeClr val="dk1"/>
                </a:solidFill>
              </a:rPr>
              <a:t> (eliminar o remover), se utiliza para </a:t>
            </a:r>
            <a:r>
              <a:rPr lang="es-419" sz="1350">
                <a:solidFill>
                  <a:schemeClr val="dk1"/>
                </a:solidFill>
              </a:rPr>
              <a:t>borrar archivos o directorios completos de forma permanente.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7" name="Google Shape;177;p29"/>
          <p:cNvSpPr/>
          <p:nvPr/>
        </p:nvSpPr>
        <p:spPr>
          <a:xfrm>
            <a:off x="5113025" y="1703075"/>
            <a:ext cx="3017400" cy="13716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</a:t>
            </a:r>
            <a:r>
              <a:rPr lang="es-419"/>
              <a:t>s importante que tengas en cuenta que los datos que elimines no irán primero a la papelera de reciclaje, se eliminarán permanentemente.</a:t>
            </a:r>
            <a:endParaRPr/>
          </a:p>
        </p:txBody>
      </p:sp>
      <p:sp>
        <p:nvSpPr>
          <p:cNvPr id="178" name="Google Shape;178;p29"/>
          <p:cNvSpPr/>
          <p:nvPr/>
        </p:nvSpPr>
        <p:spPr>
          <a:xfrm>
            <a:off x="639425" y="3294875"/>
            <a:ext cx="4626000" cy="125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</a:rPr>
              <a:t>(Posiciónate con cd a la ubicación deseada antes de eliminar el archivo o carpeta en cuestión).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-419" sz="1550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$ rm [opción] [archivo o carpeta]</a:t>
            </a:r>
            <a:endParaRPr sz="12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Algunas opciones para </a:t>
            </a:r>
            <a:r>
              <a:rPr b="1" lang="es-419">
                <a:latin typeface="Courier New"/>
                <a:ea typeface="Courier New"/>
                <a:cs typeface="Courier New"/>
                <a:sym typeface="Courier New"/>
              </a:rPr>
              <a:t>rm</a:t>
            </a:r>
            <a:endParaRPr/>
          </a:p>
        </p:txBody>
      </p:sp>
      <p:graphicFrame>
        <p:nvGraphicFramePr>
          <p:cNvPr id="184" name="Google Shape;184;p30"/>
          <p:cNvGraphicFramePr/>
          <p:nvPr/>
        </p:nvGraphicFramePr>
        <p:xfrm>
          <a:off x="883925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{9C650FB4-3F6E-496C-B21D-E17BA5849A07}</a:tableStyleId>
              </a:tblPr>
              <a:tblGrid>
                <a:gridCol w="1519925"/>
                <a:gridCol w="62016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Opción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Función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s-419" sz="1850">
                          <a:solidFill>
                            <a:srgbClr val="EB575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rm -i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H</a:t>
                      </a:r>
                      <a:r>
                        <a:rPr lang="es-419"/>
                        <a:t>ace que se deba confirmar cada proceso de borrado; el archivo o la carpeta solo se borrará una vez se haya confirmado la acción, lo cual evita que se borren accidentalmente.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s-419" sz="1850">
                          <a:solidFill>
                            <a:srgbClr val="EB5757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rm -r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/>
                        <a:t>L</a:t>
                      </a:r>
                      <a:r>
                        <a:rPr lang="es-419"/>
                        <a:t>leva a cabo el borrado de forma recursiva, es decir, elimina tanto la carpeta como todas sus subcarpetas y archivos. Por lo tanto, la opción -r también conlleva un gran riesgo.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s-419" sz="185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rm -f</a:t>
                      </a:r>
                      <a:endParaRPr sz="2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>
                          <a:solidFill>
                            <a:schemeClr val="lt1"/>
                          </a:solidFill>
                        </a:rPr>
                        <a:t>F</a:t>
                      </a:r>
                      <a:r>
                        <a:rPr lang="es-419">
                          <a:solidFill>
                            <a:schemeClr val="lt1"/>
                          </a:solidFill>
                        </a:rPr>
                        <a:t>uerza el proceso de borrado y evita consultas por parte del sistema; por regla general no se recomienda utilizar esta opción, ya que tiene un elevado riesgo de dar lugar a errores.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CC0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Ejemplos de rm </a:t>
            </a:r>
            <a:endParaRPr/>
          </a:p>
        </p:txBody>
      </p:sp>
      <p:sp>
        <p:nvSpPr>
          <p:cNvPr id="190" name="Google Shape;190;p31"/>
          <p:cNvSpPr txBox="1"/>
          <p:nvPr>
            <p:ph idx="1" type="body"/>
          </p:nvPr>
        </p:nvSpPr>
        <p:spPr>
          <a:xfrm>
            <a:off x="311700" y="1152475"/>
            <a:ext cx="8520600" cy="38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dk1"/>
                </a:solidFill>
              </a:rPr>
              <a:t>Borrar un archivo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3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$ rm archivoejemplo.txt</a:t>
            </a:r>
            <a:endParaRPr b="1" sz="13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500">
                <a:solidFill>
                  <a:schemeClr val="dk1"/>
                </a:solidFill>
              </a:rPr>
              <a:t>Borrar múltiples archivos en una misma carpeta o directorio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3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$ rm archivoejemplo.txt segundo_archivoejemplo.txt tercer_archivosejemplo.txt</a:t>
            </a:r>
            <a:endParaRPr b="1" sz="13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dk1"/>
                </a:solidFill>
              </a:rPr>
              <a:t>Borrar una carpeta junto con sus archivos y subcarpetas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13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$ rm -r /carpetaejemplo</a:t>
            </a:r>
            <a:endParaRPr b="1" sz="1300">
              <a:solidFill>
                <a:srgbClr val="CC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dk1"/>
                </a:solidFill>
              </a:rPr>
              <a:t>Borrar una carpeta junto con sus archivos y subcarpetas, sin antes confirmar cuál archivo y subcarpeta efectivamente quieres eliminar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-419" sz="1300">
                <a:solidFill>
                  <a:srgbClr val="CC0000"/>
                </a:solidFill>
                <a:latin typeface="Roboto Mono"/>
                <a:ea typeface="Roboto Mono"/>
                <a:cs typeface="Roboto Mono"/>
                <a:sym typeface="Roboto Mono"/>
              </a:rPr>
              <a:t>$ rm -ri /carpetaejemplo</a:t>
            </a:r>
            <a:endParaRPr b="1" sz="20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690975" y="389925"/>
            <a:ext cx="331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Tabla de </a:t>
            </a:r>
            <a:r>
              <a:rPr b="1" lang="es-419"/>
              <a:t>Contenidos</a:t>
            </a:r>
            <a:endParaRPr b="1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arenR"/>
            </a:pPr>
            <a:r>
              <a:rPr b="1" lang="es-419">
                <a:solidFill>
                  <a:srgbClr val="000000"/>
                </a:solidFill>
              </a:rPr>
              <a:t>¿</a:t>
            </a:r>
            <a:r>
              <a:rPr b="1" lang="es-419">
                <a:solidFill>
                  <a:srgbClr val="000000"/>
                </a:solidFill>
              </a:rPr>
              <a:t>Qué</a:t>
            </a:r>
            <a:r>
              <a:rPr b="1" lang="es-419">
                <a:solidFill>
                  <a:srgbClr val="000000"/>
                </a:solidFill>
              </a:rPr>
              <a:t> es linux? 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arenR"/>
            </a:pPr>
            <a:r>
              <a:rPr b="1" lang="es-419">
                <a:solidFill>
                  <a:srgbClr val="000000"/>
                </a:solidFill>
              </a:rPr>
              <a:t>¿De qué se conforma Linux ?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arenR"/>
            </a:pPr>
            <a:r>
              <a:rPr b="1" lang="es-419">
                <a:solidFill>
                  <a:srgbClr val="000000"/>
                </a:solidFill>
              </a:rPr>
              <a:t>¿Qué es un comando? 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arenR"/>
            </a:pPr>
            <a:r>
              <a:rPr b="1" lang="es-419">
                <a:solidFill>
                  <a:srgbClr val="000000"/>
                </a:solidFill>
              </a:rPr>
              <a:t>Comandos </a:t>
            </a:r>
            <a:r>
              <a:rPr b="1" lang="es-419">
                <a:solidFill>
                  <a:srgbClr val="000000"/>
                </a:solidFill>
              </a:rPr>
              <a:t>Básicos</a:t>
            </a:r>
            <a:r>
              <a:rPr b="1" lang="es-419">
                <a:solidFill>
                  <a:srgbClr val="000000"/>
                </a:solidFill>
              </a:rPr>
              <a:t> Ejemplos: 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b="1" lang="es-419">
                <a:solidFill>
                  <a:srgbClr val="000000"/>
                </a:solidFill>
              </a:rPr>
              <a:t>pwd 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b="1" lang="es-419">
                <a:solidFill>
                  <a:srgbClr val="000000"/>
                </a:solidFill>
              </a:rPr>
              <a:t>ls 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b="1" lang="es-419">
                <a:solidFill>
                  <a:srgbClr val="000000"/>
                </a:solidFill>
              </a:rPr>
              <a:t>cd 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b="1" lang="es-419">
                <a:solidFill>
                  <a:srgbClr val="000000"/>
                </a:solidFill>
              </a:rPr>
              <a:t>touch 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b="1" lang="es-419">
                <a:solidFill>
                  <a:srgbClr val="000000"/>
                </a:solidFill>
              </a:rPr>
              <a:t>mkdir 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b="1" lang="es-419">
                <a:solidFill>
                  <a:srgbClr val="000000"/>
                </a:solidFill>
              </a:rPr>
              <a:t>rm 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93412"/>
            <a:ext cx="4189624" cy="2356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92000"/>
              </a:srgbClr>
            </a:outerShdw>
            <a:reflection blurRad="0" dir="5400000" dist="38100" endA="0" endPos="13000" fadeDir="5400012" kx="0" rotWithShape="0" algn="bl" stA="34000" stPos="0" sy="-100000" ky="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623400" y="123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3220">
                <a:solidFill>
                  <a:schemeClr val="lt1"/>
                </a:solidFill>
              </a:rPr>
              <a:t>¿</a:t>
            </a:r>
            <a:r>
              <a:rPr lang="es-419" sz="3220">
                <a:solidFill>
                  <a:schemeClr val="lt1"/>
                </a:solidFill>
              </a:rPr>
              <a:t>Qué</a:t>
            </a:r>
            <a:r>
              <a:rPr lang="es-419" sz="3220">
                <a:solidFill>
                  <a:schemeClr val="lt1"/>
                </a:solidFill>
              </a:rPr>
              <a:t> es linux?</a:t>
            </a:r>
            <a:endParaRPr sz="3220">
              <a:solidFill>
                <a:schemeClr val="lt1"/>
              </a:solidFill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504575" y="6962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sz="2000">
                <a:solidFill>
                  <a:schemeClr val="lt1"/>
                </a:solidFill>
              </a:rPr>
              <a:t>Linux</a:t>
            </a:r>
            <a:r>
              <a:rPr lang="es-419" sz="2000">
                <a:solidFill>
                  <a:schemeClr val="lt1"/>
                </a:solidFill>
              </a:rPr>
              <a:t> es el programa principal que hace funcionar una computadora. Es como el "cerebro" que controla todo lo que pasa en ella.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s-419" sz="2000">
                <a:solidFill>
                  <a:schemeClr val="lt1"/>
                </a:solidFill>
              </a:rPr>
              <a:t>Es parecido a otros sistemas como </a:t>
            </a:r>
            <a:r>
              <a:rPr b="1" lang="es-419" sz="2000">
                <a:solidFill>
                  <a:schemeClr val="lt1"/>
                </a:solidFill>
              </a:rPr>
              <a:t>Windows</a:t>
            </a:r>
            <a:r>
              <a:rPr lang="es-419" sz="2000">
                <a:solidFill>
                  <a:schemeClr val="lt1"/>
                </a:solidFill>
              </a:rPr>
              <a:t> o </a:t>
            </a:r>
            <a:r>
              <a:rPr b="1" lang="es-419" sz="2000">
                <a:solidFill>
                  <a:schemeClr val="lt1"/>
                </a:solidFill>
              </a:rPr>
              <a:t>Mac</a:t>
            </a:r>
            <a:r>
              <a:rPr lang="es-419" sz="2000">
                <a:solidFill>
                  <a:schemeClr val="lt1"/>
                </a:solidFill>
              </a:rPr>
              <a:t>, pero tiene algunas ventajas.</a:t>
            </a:r>
            <a:br>
              <a:rPr lang="es-419" sz="2000">
                <a:solidFill>
                  <a:schemeClr val="lt1"/>
                </a:solidFill>
              </a:rPr>
            </a:b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s-419" sz="2000">
                <a:solidFill>
                  <a:schemeClr val="lt1"/>
                </a:solidFill>
              </a:rPr>
              <a:t>Muchas personas lo usan porque </a:t>
            </a:r>
            <a:r>
              <a:rPr b="1" lang="es-419" sz="2000">
                <a:solidFill>
                  <a:schemeClr val="lt1"/>
                </a:solidFill>
              </a:rPr>
              <a:t>es gratis</a:t>
            </a:r>
            <a:r>
              <a:rPr lang="es-419" sz="2000">
                <a:solidFill>
                  <a:schemeClr val="lt1"/>
                </a:solidFill>
              </a:rPr>
              <a:t> y </a:t>
            </a:r>
            <a:r>
              <a:rPr b="1" lang="es-419" sz="2000">
                <a:solidFill>
                  <a:schemeClr val="lt1"/>
                </a:solidFill>
              </a:rPr>
              <a:t>puedes cambiarlo o mejorarlo si sabes cómo</a:t>
            </a:r>
            <a:r>
              <a:rPr lang="es-419" sz="2000">
                <a:solidFill>
                  <a:schemeClr val="lt1"/>
                </a:solidFill>
              </a:rPr>
              <a:t>.</a:t>
            </a:r>
            <a:br>
              <a:rPr lang="es-419" sz="2000">
                <a:solidFill>
                  <a:schemeClr val="lt1"/>
                </a:solidFill>
              </a:rPr>
            </a:br>
            <a:endParaRPr sz="2000">
              <a:solidFill>
                <a:schemeClr val="lt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lang="es-419" sz="2000">
                <a:solidFill>
                  <a:schemeClr val="lt1"/>
                </a:solidFill>
              </a:rPr>
              <a:t>Hay diferentes tipos de Linux, llamados </a:t>
            </a:r>
            <a:r>
              <a:rPr b="1" lang="es-419" sz="2000">
                <a:solidFill>
                  <a:schemeClr val="lt1"/>
                </a:solidFill>
              </a:rPr>
              <a:t>distribuciones</a:t>
            </a:r>
            <a:r>
              <a:rPr lang="es-419" sz="2000">
                <a:solidFill>
                  <a:schemeClr val="lt1"/>
                </a:solidFill>
              </a:rPr>
              <a:t>, y cada uno tiene su propio estilo y herramientas. Por ejemplo: </a:t>
            </a:r>
            <a:r>
              <a:rPr b="1" lang="es-419" sz="2000">
                <a:solidFill>
                  <a:schemeClr val="lt1"/>
                </a:solidFill>
              </a:rPr>
              <a:t>Ubuntu, Debian, Fedora o CentOS</a:t>
            </a:r>
            <a:r>
              <a:rPr lang="es-419" sz="2000">
                <a:solidFill>
                  <a:schemeClr val="lt1"/>
                </a:solidFill>
              </a:rPr>
              <a:t>.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150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</a:rPr>
              <a:t>¿Como esta conformado Linux?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017725"/>
            <a:ext cx="87138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419" sz="2000">
                <a:solidFill>
                  <a:schemeClr val="lt1"/>
                </a:solidFill>
              </a:rPr>
              <a:t>Todas las versiones (distribuciones) de linux </a:t>
            </a:r>
            <a:r>
              <a:rPr b="1" lang="es-419" sz="2000">
                <a:solidFill>
                  <a:schemeClr val="lt1"/>
                </a:solidFill>
              </a:rPr>
              <a:t>están</a:t>
            </a:r>
            <a:r>
              <a:rPr b="1" lang="es-419" sz="2000">
                <a:solidFill>
                  <a:schemeClr val="lt1"/>
                </a:solidFill>
              </a:rPr>
              <a:t> conformadas por :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-419">
                <a:solidFill>
                  <a:schemeClr val="lt1"/>
                </a:solidFill>
              </a:rPr>
              <a:t>El </a:t>
            </a:r>
            <a:r>
              <a:rPr b="1" lang="es-419">
                <a:solidFill>
                  <a:schemeClr val="lt1"/>
                </a:solidFill>
              </a:rPr>
              <a:t>núcleo (kernel)</a:t>
            </a:r>
            <a:r>
              <a:rPr lang="es-419">
                <a:solidFill>
                  <a:schemeClr val="lt1"/>
                </a:solidFill>
              </a:rPr>
              <a:t> de Linux (es </a:t>
            </a:r>
            <a:r>
              <a:rPr lang="es-419">
                <a:solidFill>
                  <a:schemeClr val="lt1"/>
                </a:solidFill>
              </a:rPr>
              <a:t>básicamente</a:t>
            </a:r>
            <a:r>
              <a:rPr lang="es-419">
                <a:solidFill>
                  <a:schemeClr val="lt1"/>
                </a:solidFill>
              </a:rPr>
              <a:t> el cerebro).</a:t>
            </a:r>
            <a:br>
              <a:rPr lang="es-419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-419">
                <a:solidFill>
                  <a:schemeClr val="lt1"/>
                </a:solidFill>
              </a:rPr>
              <a:t>Programas básicos como editores de texto, gestores de archivos, terminal, etc.</a:t>
            </a:r>
            <a:br>
              <a:rPr lang="es-419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-419">
                <a:solidFill>
                  <a:schemeClr val="lt1"/>
                </a:solidFill>
              </a:rPr>
              <a:t>Herramientas de configuración y administración.</a:t>
            </a:r>
            <a:br>
              <a:rPr lang="es-419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-419">
                <a:solidFill>
                  <a:schemeClr val="lt1"/>
                </a:solidFill>
              </a:rPr>
              <a:t>A veces una </a:t>
            </a:r>
            <a:r>
              <a:rPr b="1" lang="es-419">
                <a:solidFill>
                  <a:schemeClr val="lt1"/>
                </a:solidFill>
              </a:rPr>
              <a:t>interfaz gráfica de usuario (GUI)</a:t>
            </a:r>
            <a:r>
              <a:rPr lang="es-419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 title="ChatGPT Image 28 jul 2025, 10_52_1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5813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 title="ChatGPT Image 28 jul 2025, 11_15_26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0949" y="495300"/>
            <a:ext cx="5257801" cy="350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Cómo funciona un Sistema de Archivos en Linux</a:t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73975"/>
            <a:ext cx="4946100" cy="247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                            ¿Qué es un comando?</a:t>
            </a:r>
            <a:endParaRPr b="1"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464100" y="1533475"/>
            <a:ext cx="8195400" cy="19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825">
                <a:solidFill>
                  <a:srgbClr val="001D35"/>
                </a:solidFill>
                <a:highlight>
                  <a:srgbClr val="FFFFFF"/>
                </a:highlight>
              </a:rPr>
              <a:t>Es una instrucción dada a una computadora o software para realizar una tarea específica. Puede ser una sola palabra o una serie de instrucciones que indican a la computadora qué acción realizar.</a:t>
            </a:r>
            <a:endParaRPr sz="6825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0" lvl="0" marL="0" rtl="0" algn="just">
              <a:spcBef>
                <a:spcPts val="1500"/>
              </a:spcBef>
              <a:spcAft>
                <a:spcPts val="0"/>
              </a:spcAft>
              <a:buNone/>
            </a:pPr>
            <a:r>
              <a:rPr lang="es-419" sz="6825">
                <a:solidFill>
                  <a:srgbClr val="001D35"/>
                </a:solidFill>
                <a:highlight>
                  <a:srgbClr val="FFFFFF"/>
                </a:highlight>
              </a:rPr>
              <a:t>Se utilizan en diferentes contextos:</a:t>
            </a:r>
            <a:endParaRPr sz="6825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6825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-336961" lvl="0" marL="457200" rtl="0" algn="l">
              <a:spcBef>
                <a:spcPts val="1500"/>
              </a:spcBef>
              <a:spcAft>
                <a:spcPts val="0"/>
              </a:spcAft>
              <a:buClr>
                <a:srgbClr val="001D35"/>
              </a:buClr>
              <a:buSzPct val="100000"/>
              <a:buChar char="●"/>
            </a:pPr>
            <a:r>
              <a:rPr lang="es-419" sz="6825">
                <a:solidFill>
                  <a:srgbClr val="001D35"/>
                </a:solidFill>
                <a:highlight>
                  <a:srgbClr val="FFFFFF"/>
                </a:highlight>
              </a:rPr>
              <a:t>Sistemas operativos</a:t>
            </a:r>
            <a:endParaRPr sz="6825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-336961" lvl="0" marL="457200" rtl="0" algn="l"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ct val="100000"/>
              <a:buChar char="●"/>
            </a:pPr>
            <a:r>
              <a:rPr lang="es-419" sz="6825">
                <a:solidFill>
                  <a:srgbClr val="001D35"/>
                </a:solidFill>
                <a:highlight>
                  <a:srgbClr val="FFFFFF"/>
                </a:highlight>
              </a:rPr>
              <a:t>Aplicaciones</a:t>
            </a:r>
            <a:endParaRPr sz="6825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-336961" lvl="0" marL="457200" rtl="0" algn="l"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ct val="100000"/>
              <a:buChar char="●"/>
            </a:pPr>
            <a:r>
              <a:rPr lang="es-419" sz="6825">
                <a:solidFill>
                  <a:srgbClr val="001D35"/>
                </a:solidFill>
                <a:highlight>
                  <a:srgbClr val="FFFFFF"/>
                </a:highlight>
              </a:rPr>
              <a:t>Lenguajes de programación</a:t>
            </a:r>
            <a:endParaRPr sz="6825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01D3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 rotWithShape="1">
          <a:blip r:embed="rId3">
            <a:alphaModFix/>
          </a:blip>
          <a:srcRect b="7529" l="-1850" r="1849" t="-7530"/>
          <a:stretch/>
        </p:blipFill>
        <p:spPr>
          <a:xfrm>
            <a:off x="4859925" y="2329600"/>
            <a:ext cx="3530185" cy="225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-296650" y="2650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Comandos básicos</a:t>
            </a:r>
            <a:endParaRPr/>
          </a:p>
        </p:txBody>
      </p:sp>
      <p:sp>
        <p:nvSpPr>
          <p:cNvPr id="99" name="Google Shape;99;p20"/>
          <p:cNvSpPr/>
          <p:nvPr/>
        </p:nvSpPr>
        <p:spPr>
          <a:xfrm>
            <a:off x="1287650" y="1883050"/>
            <a:ext cx="1084800" cy="736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1C232">
                <a:alpha val="9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ls</a:t>
            </a:r>
            <a:endParaRPr/>
          </a:p>
        </p:txBody>
      </p:sp>
      <p:sp>
        <p:nvSpPr>
          <p:cNvPr id="100" name="Google Shape;100;p20"/>
          <p:cNvSpPr/>
          <p:nvPr/>
        </p:nvSpPr>
        <p:spPr>
          <a:xfrm>
            <a:off x="3345050" y="4245250"/>
            <a:ext cx="1084800" cy="736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1C232">
                <a:alpha val="9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rm</a:t>
            </a:r>
            <a:endParaRPr/>
          </a:p>
        </p:txBody>
      </p:sp>
      <p:sp>
        <p:nvSpPr>
          <p:cNvPr id="101" name="Google Shape;101;p20"/>
          <p:cNvSpPr/>
          <p:nvPr/>
        </p:nvSpPr>
        <p:spPr>
          <a:xfrm>
            <a:off x="3345050" y="892450"/>
            <a:ext cx="1084800" cy="736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1C232">
                <a:alpha val="9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pwd</a:t>
            </a:r>
            <a:endParaRPr/>
          </a:p>
        </p:txBody>
      </p:sp>
      <p:sp>
        <p:nvSpPr>
          <p:cNvPr id="102" name="Google Shape;102;p20"/>
          <p:cNvSpPr/>
          <p:nvPr/>
        </p:nvSpPr>
        <p:spPr>
          <a:xfrm>
            <a:off x="1300575" y="3445800"/>
            <a:ext cx="1084800" cy="736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1C232">
                <a:alpha val="9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mkdir</a:t>
            </a:r>
            <a:endParaRPr/>
          </a:p>
        </p:txBody>
      </p:sp>
      <p:sp>
        <p:nvSpPr>
          <p:cNvPr id="103" name="Google Shape;103;p20"/>
          <p:cNvSpPr/>
          <p:nvPr/>
        </p:nvSpPr>
        <p:spPr>
          <a:xfrm>
            <a:off x="5554850" y="3483250"/>
            <a:ext cx="1084800" cy="736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1C232">
                <a:alpha val="9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touch</a:t>
            </a:r>
            <a:endParaRPr/>
          </a:p>
        </p:txBody>
      </p:sp>
      <p:sp>
        <p:nvSpPr>
          <p:cNvPr id="104" name="Google Shape;104;p20"/>
          <p:cNvSpPr/>
          <p:nvPr/>
        </p:nvSpPr>
        <p:spPr>
          <a:xfrm>
            <a:off x="5496650" y="1883050"/>
            <a:ext cx="1084800" cy="7362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1C232">
                <a:alpha val="9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cd</a:t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1725" y="206650"/>
            <a:ext cx="2381050" cy="149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Comando </a:t>
            </a:r>
            <a:r>
              <a:rPr b="1" lang="es-419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“pwd”</a:t>
            </a:r>
            <a:endParaRPr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3669100" y="557600"/>
            <a:ext cx="3573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dk1"/>
                </a:solidFill>
              </a:rPr>
              <a:t>El comando </a:t>
            </a:r>
            <a:r>
              <a:rPr b="1" lang="es-419" sz="15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pwd</a:t>
            </a:r>
            <a:r>
              <a:rPr lang="es-419" sz="1500">
                <a:solidFill>
                  <a:schemeClr val="dk1"/>
                </a:solidFill>
              </a:rPr>
              <a:t> en sistemas tipo Unix, incluyendo Linux y MacOs, indica la ruta completa del directorio en donde te encuentras en ese momento dentro de la estructura de archivos del sistema.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12" name="Google Shape;112;p21"/>
          <p:cNvSpPr txBox="1"/>
          <p:nvPr/>
        </p:nvSpPr>
        <p:spPr>
          <a:xfrm>
            <a:off x="240100" y="2691200"/>
            <a:ext cx="35730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chemeClr val="dk1"/>
                </a:solidFill>
              </a:rPr>
              <a:t>¿Cómo funciona?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dk1"/>
                </a:solidFill>
              </a:rPr>
              <a:t>1.- Abre la terminal o línea de comandos de tu sistema operativo.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dk1"/>
                </a:solidFill>
              </a:rPr>
              <a:t>2.-Escribe pwd y presiona enter.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dk1"/>
                </a:solidFill>
              </a:rPr>
              <a:t>3.- La terminal  mostrará la ruta completa del directorio en el que estás ubicado.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4572000" y="2615000"/>
            <a:ext cx="43251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chemeClr val="dk1"/>
                </a:solidFill>
              </a:rPr>
              <a:t>¿Para </a:t>
            </a:r>
            <a:r>
              <a:rPr b="1" lang="es-419" sz="1500">
                <a:solidFill>
                  <a:schemeClr val="dk1"/>
                </a:solidFill>
              </a:rPr>
              <a:t>qué</a:t>
            </a:r>
            <a:r>
              <a:rPr b="1" lang="es-419" sz="1500">
                <a:solidFill>
                  <a:schemeClr val="dk1"/>
                </a:solidFill>
              </a:rPr>
              <a:t> sirve?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s-419" sz="1500">
                <a:solidFill>
                  <a:schemeClr val="dk1"/>
                </a:solidFill>
              </a:rPr>
              <a:t>Orientación: Saber en que directorio estás trabajando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s-419" sz="1500">
                <a:solidFill>
                  <a:schemeClr val="dk1"/>
                </a:solidFill>
              </a:rPr>
              <a:t>Navegación: Verificación de la ubicación actual antes de ejecutar comandos.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s-419" sz="1500">
                <a:solidFill>
                  <a:schemeClr val="dk1"/>
                </a:solidFill>
              </a:rPr>
              <a:t>Automatización: Usar la ruta obtenida por pwd en scripts para realizar tareas en el directorio correcto.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s-419" sz="1500">
                <a:solidFill>
                  <a:schemeClr val="dk1"/>
                </a:solidFill>
              </a:rPr>
              <a:t>Depuración: Ayuda a rastrear errores en comandos que operan sobre archivos.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14" name="Google Shape;114;p21"/>
          <p:cNvSpPr/>
          <p:nvPr/>
        </p:nvSpPr>
        <p:spPr>
          <a:xfrm>
            <a:off x="3745000" y="3708950"/>
            <a:ext cx="701400" cy="45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